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9" r:id="rId3"/>
    <p:sldId id="260" r:id="rId4"/>
    <p:sldId id="261" r:id="rId5"/>
    <p:sldId id="262" r:id="rId6"/>
    <p:sldId id="263" r:id="rId7"/>
    <p:sldId id="272" r:id="rId8"/>
    <p:sldId id="264" r:id="rId9"/>
    <p:sldId id="266" r:id="rId10"/>
    <p:sldId id="267" r:id="rId11"/>
    <p:sldId id="268" r:id="rId12"/>
    <p:sldId id="273" r:id="rId13"/>
    <p:sldId id="274"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sho@mvd.biglobe.ne.jp" initials="k" lastIdx="2" clrIdx="0">
    <p:extLst>
      <p:ext uri="{19B8F6BF-5375-455C-9EA6-DF929625EA0E}">
        <p15:presenceInfo xmlns:p15="http://schemas.microsoft.com/office/powerpoint/2012/main" userId="1e68aae14a43c5d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8EB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116" autoAdjust="0"/>
  </p:normalViewPr>
  <p:slideViewPr>
    <p:cSldViewPr snapToGrid="0">
      <p:cViewPr varScale="1">
        <p:scale>
          <a:sx n="103" d="100"/>
          <a:sy n="103" d="100"/>
        </p:scale>
        <p:origin x="912" y="102"/>
      </p:cViewPr>
      <p:guideLst/>
    </p:cSldViewPr>
  </p:slideViewPr>
  <p:notesTextViewPr>
    <p:cViewPr>
      <p:scale>
        <a:sx n="100" d="100"/>
        <a:sy n="100" d="100"/>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83527-E690-43E5-9DF2-71CF77D0BA79}" type="datetimeFigureOut">
              <a:rPr kumimoji="1" lang="ja-JP" altLang="en-US" smtClean="0"/>
              <a:t>2022/2/26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B231-7F6A-4C7F-8E1C-2439C842C6B1}" type="slidenum">
              <a:rPr kumimoji="1" lang="ja-JP" altLang="en-US" smtClean="0"/>
              <a:t>‹#›</a:t>
            </a:fld>
            <a:endParaRPr kumimoji="1" lang="ja-JP" altLang="en-US"/>
          </a:p>
        </p:txBody>
      </p:sp>
    </p:spTree>
    <p:extLst>
      <p:ext uri="{BB962C8B-B14F-4D97-AF65-F5344CB8AC3E}">
        <p14:creationId xmlns:p14="http://schemas.microsoft.com/office/powerpoint/2010/main" val="14741445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読みます。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2</a:t>
            </a:fld>
            <a:endParaRPr kumimoji="1" lang="ja-JP" altLang="en-US"/>
          </a:p>
        </p:txBody>
      </p:sp>
    </p:spTree>
    <p:extLst>
      <p:ext uri="{BB962C8B-B14F-4D97-AF65-F5344CB8AC3E}">
        <p14:creationId xmlns:p14="http://schemas.microsoft.com/office/powerpoint/2010/main" val="4114573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読みます。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3</a:t>
            </a:fld>
            <a:endParaRPr kumimoji="1" lang="ja-JP" altLang="en-US"/>
          </a:p>
        </p:txBody>
      </p:sp>
    </p:spTree>
    <p:extLst>
      <p:ext uri="{BB962C8B-B14F-4D97-AF65-F5344CB8AC3E}">
        <p14:creationId xmlns:p14="http://schemas.microsoft.com/office/powerpoint/2010/main" val="4095558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この中に動物がいます。何ですか。</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4</a:t>
            </a:fld>
            <a:endParaRPr kumimoji="1" lang="ja-JP" altLang="en-US"/>
          </a:p>
        </p:txBody>
      </p:sp>
    </p:spTree>
    <p:extLst>
      <p:ext uri="{BB962C8B-B14F-4D97-AF65-F5344CB8AC3E}">
        <p14:creationId xmlns:p14="http://schemas.microsoft.com/office/powerpoint/2010/main" val="3062033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とりですね。</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5</a:t>
            </a:fld>
            <a:endParaRPr kumimoji="1" lang="ja-JP" altLang="en-US"/>
          </a:p>
        </p:txBody>
      </p:sp>
    </p:spTree>
    <p:extLst>
      <p:ext uri="{BB962C8B-B14F-4D97-AF65-F5344CB8AC3E}">
        <p14:creationId xmlns:p14="http://schemas.microsoft.com/office/powerpoint/2010/main" val="4076762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とりの「そらね」とは、何でしょう。</a:t>
            </a:r>
            <a:endParaRPr kumimoji="1" lang="en-US" altLang="ja-JP" dirty="0"/>
          </a:p>
          <a:p>
            <a:r>
              <a:rPr kumimoji="1" lang="ja-JP" altLang="en-US" dirty="0"/>
              <a:t>「そらね」は漢字に直すことができます。どんな漢字か当てはめてみましょう。</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6</a:t>
            </a:fld>
            <a:endParaRPr kumimoji="1" lang="ja-JP" altLang="en-US"/>
          </a:p>
        </p:txBody>
      </p:sp>
    </p:spTree>
    <p:extLst>
      <p:ext uri="{BB962C8B-B14F-4D97-AF65-F5344CB8AC3E}">
        <p14:creationId xmlns:p14="http://schemas.microsoft.com/office/powerpoint/2010/main" val="1795343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「そらね」とは、「空の音」とかきます。</a:t>
            </a:r>
            <a:endParaRPr kumimoji="1" lang="en-US" altLang="ja-JP" dirty="0"/>
          </a:p>
          <a:p>
            <a:r>
              <a:rPr kumimoji="1" lang="ja-JP" altLang="en-US" dirty="0"/>
              <a:t>実際には鳴いていない、うその音ということですね。</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7</a:t>
            </a:fld>
            <a:endParaRPr kumimoji="1" lang="ja-JP" altLang="en-US"/>
          </a:p>
        </p:txBody>
      </p:sp>
    </p:spTree>
    <p:extLst>
      <p:ext uri="{BB962C8B-B14F-4D97-AF65-F5344CB8AC3E}">
        <p14:creationId xmlns:p14="http://schemas.microsoft.com/office/powerpoint/2010/main" val="2718409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「はかる」とは、悪巧みをする　　という意味です。</a:t>
            </a:r>
            <a:endParaRPr kumimoji="1" lang="en-US" altLang="ja-JP" dirty="0"/>
          </a:p>
          <a:p>
            <a:r>
              <a:rPr kumimoji="1" lang="ja-JP" altLang="en-US" dirty="0"/>
              <a:t>ニワトリの鳴きまねで　　わるだくみをする　　ということですね。　　　どんな悪巧みだと思いますか？　　近くの人と話してみましょう。　（答えはまだ言わない）</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8</a:t>
            </a:fld>
            <a:endParaRPr kumimoji="1" lang="ja-JP" altLang="en-US"/>
          </a:p>
        </p:txBody>
      </p:sp>
    </p:spTree>
    <p:extLst>
      <p:ext uri="{BB962C8B-B14F-4D97-AF65-F5344CB8AC3E}">
        <p14:creationId xmlns:p14="http://schemas.microsoft.com/office/powerpoint/2010/main" val="3458464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a:t>
            </a:r>
            <a:r>
              <a:rPr kumimoji="1" lang="ja-JP" altLang="en-US" dirty="0" err="1"/>
              <a:t>あふさ</a:t>
            </a:r>
            <a:r>
              <a:rPr kumimoji="1" lang="ja-JP" altLang="en-US" dirty="0"/>
              <a:t>かの関」。これは、他の百人一首にも出てくる、有名な場所です。</a:t>
            </a:r>
            <a:endParaRPr kumimoji="1" lang="en-US" altLang="ja-JP" dirty="0"/>
          </a:p>
          <a:p>
            <a:r>
              <a:rPr kumimoji="1" lang="ja-JP" altLang="en-US" dirty="0"/>
              <a:t>何という歌か知っていますか？</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9</a:t>
            </a:fld>
            <a:endParaRPr kumimoji="1" lang="ja-JP" altLang="en-US"/>
          </a:p>
        </p:txBody>
      </p:sp>
    </p:spTree>
    <p:extLst>
      <p:ext uri="{BB962C8B-B14F-4D97-AF65-F5344CB8AC3E}">
        <p14:creationId xmlns:p14="http://schemas.microsoft.com/office/powerpoint/2010/main" val="2498379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せみまる　で有名な、　　「これやこの」　の歌です。ここに、「あふさかのせき」は出てきました。</a:t>
            </a:r>
            <a:endParaRPr kumimoji="1" lang="en-US" altLang="ja-JP" dirty="0"/>
          </a:p>
          <a:p>
            <a:r>
              <a:rPr kumimoji="1" lang="ja-JP" altLang="en-US" dirty="0"/>
              <a:t>「逢坂」には、逢う　　という漢字が使われています。　　ここから、「逢坂の関」をこえると、男女が結ばれる　　という意味なんですね。</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10</a:t>
            </a:fld>
            <a:endParaRPr kumimoji="1" lang="ja-JP" altLang="en-US"/>
          </a:p>
        </p:txBody>
      </p:sp>
    </p:spTree>
    <p:extLst>
      <p:ext uri="{BB962C8B-B14F-4D97-AF65-F5344CB8AC3E}">
        <p14:creationId xmlns:p14="http://schemas.microsoft.com/office/powerpoint/2010/main" val="1554235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作者の清少納言です。作者には、藤原行成というボーイフレンドがいたのですが、夜を一緒に過ごしていたのに、ある日早く帰られちゃったのですね。</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11</a:t>
            </a:fld>
            <a:endParaRPr kumimoji="1" lang="ja-JP" altLang="en-US"/>
          </a:p>
        </p:txBody>
      </p:sp>
    </p:spTree>
    <p:extLst>
      <p:ext uri="{BB962C8B-B14F-4D97-AF65-F5344CB8AC3E}">
        <p14:creationId xmlns:p14="http://schemas.microsoft.com/office/powerpoint/2010/main" val="79238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行成と清少納言の役になって交互に読んでみましょう。</a:t>
            </a:r>
            <a:endParaRPr kumimoji="1" lang="en-US" altLang="ja-JP" dirty="0"/>
          </a:p>
          <a:p>
            <a:r>
              <a:rPr kumimoji="1" lang="ja-JP" altLang="en-US" dirty="0"/>
              <a:t>こんな話の流れで清少納言はこの歌を詠みました。</a:t>
            </a:r>
          </a:p>
        </p:txBody>
      </p:sp>
      <p:sp>
        <p:nvSpPr>
          <p:cNvPr id="4" name="スライド番号プレースホルダー 3"/>
          <p:cNvSpPr>
            <a:spLocks noGrp="1"/>
          </p:cNvSpPr>
          <p:nvPr>
            <p:ph type="sldNum" sz="quarter" idx="5"/>
          </p:nvPr>
        </p:nvSpPr>
        <p:spPr/>
        <p:txBody>
          <a:bodyPr/>
          <a:lstStyle/>
          <a:p>
            <a:fld id="{6001B231-7F6A-4C7F-8E1C-2439C842C6B1}" type="slidenum">
              <a:rPr kumimoji="1" lang="ja-JP" altLang="en-US" smtClean="0"/>
              <a:t>12</a:t>
            </a:fld>
            <a:endParaRPr kumimoji="1" lang="ja-JP" altLang="en-US"/>
          </a:p>
        </p:txBody>
      </p:sp>
    </p:spTree>
    <p:extLst>
      <p:ext uri="{BB962C8B-B14F-4D97-AF65-F5344CB8AC3E}">
        <p14:creationId xmlns:p14="http://schemas.microsoft.com/office/powerpoint/2010/main" val="3494885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訳を読んでみましょう。</a:t>
            </a:r>
            <a:endParaRPr kumimoji="1" lang="en-US" altLang="ja-JP" dirty="0"/>
          </a:p>
          <a:p>
            <a:r>
              <a:rPr kumimoji="1" lang="ja-JP" altLang="en-US"/>
              <a:t>自分をだまそうと思った恋人に対しての強い返しの歌だったのですね。　このやりとりが、枕草子に残っています。</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13</a:t>
            </a:fld>
            <a:endParaRPr kumimoji="1" lang="ja-JP" altLang="en-US"/>
          </a:p>
        </p:txBody>
      </p:sp>
    </p:spTree>
    <p:extLst>
      <p:ext uri="{BB962C8B-B14F-4D97-AF65-F5344CB8AC3E}">
        <p14:creationId xmlns:p14="http://schemas.microsoft.com/office/powerpoint/2010/main" val="1963540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234826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310329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552301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80033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4029949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4078226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1111458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27531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991612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2042606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2022/2/26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14794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E8DA22-FEF9-441E-821A-84C0142CE335}" type="datetimeFigureOut">
              <a:rPr kumimoji="1" lang="ja-JP" altLang="en-US" smtClean="0"/>
              <a:t>2022/2/26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393103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おも</a:t>
            </a:r>
            <a:r>
              <a:rPr kumimoji="1" lang="ja-JP" altLang="en-US" dirty="0" err="1"/>
              <a:t>しろ</a:t>
            </a:r>
            <a:r>
              <a:rPr kumimoji="1" lang="ja-JP" altLang="en-US" dirty="0"/>
              <a:t>百人一首授業</a:t>
            </a:r>
          </a:p>
        </p:txBody>
      </p:sp>
      <p:sp>
        <p:nvSpPr>
          <p:cNvPr id="3" name="サブタイトル 2"/>
          <p:cNvSpPr>
            <a:spLocks noGrp="1"/>
          </p:cNvSpPr>
          <p:nvPr>
            <p:ph type="subTitle" idx="1"/>
          </p:nvPr>
        </p:nvSpPr>
        <p:spPr/>
        <p:txBody>
          <a:bodyPr/>
          <a:lstStyle/>
          <a:p>
            <a:r>
              <a:rPr lang="ja-JP" altLang="en-US"/>
              <a:t>６２（青⑰）</a:t>
            </a:r>
            <a:r>
              <a:rPr kumimoji="1" lang="ja-JP" altLang="en-US"/>
              <a:t>　</a:t>
            </a:r>
            <a:r>
              <a:rPr lang="ja-JP" altLang="en-US" err="1"/>
              <a:t>よを</a:t>
            </a:r>
            <a:r>
              <a:rPr lang="ja-JP" altLang="en-US"/>
              <a:t>こめて～</a:t>
            </a:r>
            <a:endParaRPr kumimoji="1" lang="ja-JP" altLang="en-US" dirty="0"/>
          </a:p>
        </p:txBody>
      </p:sp>
    </p:spTree>
    <p:extLst>
      <p:ext uri="{BB962C8B-B14F-4D97-AF65-F5344CB8AC3E}">
        <p14:creationId xmlns:p14="http://schemas.microsoft.com/office/powerpoint/2010/main" val="380486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04995"/>
          </a:xfrm>
          <a:prstGeom prst="rect">
            <a:avLst/>
          </a:prstGeom>
          <a:noFill/>
        </p:spPr>
        <p:txBody>
          <a:bodyPr vert="eaVert" wrap="square" rtlCol="0">
            <a:spAutoFit/>
          </a:bodyPr>
          <a:lstStyle/>
          <a:p>
            <a:r>
              <a:rPr lang="ja-JP" altLang="en-US" sz="6000" dirty="0" err="1"/>
              <a:t>よを</a:t>
            </a:r>
            <a:r>
              <a:rPr lang="ja-JP" altLang="en-US" sz="6000" dirty="0"/>
              <a:t>こめて</a:t>
            </a:r>
            <a:endParaRPr lang="en-US" altLang="ja-JP" sz="6000" dirty="0"/>
          </a:p>
          <a:p>
            <a:endParaRPr lang="en-US" altLang="ja-JP" sz="6000" dirty="0"/>
          </a:p>
          <a:p>
            <a:r>
              <a:rPr lang="ja-JP" altLang="en-US" sz="6000" dirty="0"/>
              <a:t>とりのそら</a:t>
            </a:r>
            <a:r>
              <a:rPr lang="ja-JP" altLang="en-US" sz="6000" dirty="0" err="1"/>
              <a:t>ねは</a:t>
            </a:r>
            <a:endParaRPr lang="en-US" altLang="ja-JP" sz="6000" dirty="0"/>
          </a:p>
          <a:p>
            <a:endParaRPr lang="en-US" altLang="ja-JP" sz="6000" dirty="0"/>
          </a:p>
          <a:p>
            <a:r>
              <a:rPr lang="ja-JP" altLang="en-US" sz="6000" dirty="0"/>
              <a:t>はかるとも</a:t>
            </a:r>
            <a:endParaRPr lang="en-US" altLang="ja-JP" sz="6000" dirty="0"/>
          </a:p>
          <a:p>
            <a:endParaRPr lang="en-US" altLang="ja-JP" sz="6000" dirty="0"/>
          </a:p>
          <a:p>
            <a:r>
              <a:rPr lang="ja-JP" altLang="en-US" sz="6000" dirty="0" err="1"/>
              <a:t>よにあふさ</a:t>
            </a:r>
            <a:r>
              <a:rPr lang="ja-JP" altLang="en-US" sz="6000" dirty="0"/>
              <a:t>かの</a:t>
            </a:r>
            <a:endParaRPr lang="en-US" altLang="ja-JP" sz="6000" dirty="0"/>
          </a:p>
          <a:p>
            <a:endParaRPr lang="en-US" altLang="ja-JP" sz="6000" dirty="0"/>
          </a:p>
          <a:p>
            <a:r>
              <a:rPr lang="ja-JP" altLang="en-US" sz="6000" dirty="0"/>
              <a:t>せきはゆるさ</a:t>
            </a:r>
            <a:r>
              <a:rPr lang="ja-JP" altLang="en-US" sz="6000" dirty="0" err="1"/>
              <a:t>じ</a:t>
            </a:r>
            <a:endParaRPr lang="en-US" altLang="ja-JP" sz="6000" dirty="0"/>
          </a:p>
        </p:txBody>
      </p:sp>
    </p:spTree>
    <p:extLst>
      <p:ext uri="{BB962C8B-B14F-4D97-AF65-F5344CB8AC3E}">
        <p14:creationId xmlns:p14="http://schemas.microsoft.com/office/powerpoint/2010/main" val="1969433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04995"/>
          </a:xfrm>
          <a:prstGeom prst="rect">
            <a:avLst/>
          </a:prstGeom>
          <a:noFill/>
        </p:spPr>
        <p:txBody>
          <a:bodyPr vert="eaVert" wrap="square" rtlCol="0">
            <a:spAutoFit/>
          </a:bodyPr>
          <a:lstStyle/>
          <a:p>
            <a:r>
              <a:rPr lang="ja-JP" altLang="en-US" sz="6000" dirty="0"/>
              <a:t>よ</a:t>
            </a:r>
            <a:endParaRPr lang="en-US" altLang="ja-JP" sz="6000" dirty="0"/>
          </a:p>
          <a:p>
            <a:endParaRPr lang="en-US" altLang="ja-JP" sz="6000" dirty="0"/>
          </a:p>
          <a:p>
            <a:r>
              <a:rPr lang="ja-JP" altLang="en-US" sz="6000" dirty="0"/>
              <a:t>と</a:t>
            </a:r>
            <a:endParaRPr lang="en-US" altLang="ja-JP" sz="6000" dirty="0"/>
          </a:p>
          <a:p>
            <a:endParaRPr lang="en-US" altLang="ja-JP" sz="6000" dirty="0"/>
          </a:p>
          <a:p>
            <a:r>
              <a:rPr lang="ja-JP" altLang="en-US" sz="6000" dirty="0"/>
              <a:t>は</a:t>
            </a:r>
            <a:endParaRPr lang="en-US" altLang="ja-JP" sz="6000" dirty="0"/>
          </a:p>
          <a:p>
            <a:endParaRPr lang="en-US" altLang="ja-JP" sz="6000" dirty="0"/>
          </a:p>
          <a:p>
            <a:r>
              <a:rPr lang="ja-JP" altLang="en-US" sz="6000" dirty="0"/>
              <a:t>よ</a:t>
            </a:r>
            <a:endParaRPr lang="en-US" altLang="ja-JP" sz="6000" dirty="0"/>
          </a:p>
          <a:p>
            <a:endParaRPr lang="en-US" altLang="ja-JP" sz="6000" dirty="0"/>
          </a:p>
          <a:p>
            <a:r>
              <a:rPr lang="ja-JP" altLang="en-US" sz="6000" dirty="0"/>
              <a:t>せ</a:t>
            </a:r>
            <a:endParaRPr lang="en-US" altLang="ja-JP" sz="6000" dirty="0"/>
          </a:p>
        </p:txBody>
      </p:sp>
    </p:spTree>
    <p:extLst>
      <p:ext uri="{BB962C8B-B14F-4D97-AF65-F5344CB8AC3E}">
        <p14:creationId xmlns:p14="http://schemas.microsoft.com/office/powerpoint/2010/main" val="447267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04995"/>
          </a:xfrm>
          <a:prstGeom prst="rect">
            <a:avLst/>
          </a:prstGeom>
          <a:noFill/>
        </p:spPr>
        <p:txBody>
          <a:bodyPr vert="eaVert" wrap="square" rtlCol="0">
            <a:spAutoFit/>
          </a:bodyPr>
          <a:lstStyle/>
          <a:p>
            <a:r>
              <a:rPr lang="ja-JP" altLang="en-US" sz="6000" dirty="0" err="1"/>
              <a:t>よを</a:t>
            </a:r>
            <a:r>
              <a:rPr lang="ja-JP" altLang="en-US" sz="6000" dirty="0"/>
              <a:t>こめて</a:t>
            </a:r>
            <a:endParaRPr lang="en-US" altLang="ja-JP" sz="6000" dirty="0"/>
          </a:p>
          <a:p>
            <a:endParaRPr lang="en-US" altLang="ja-JP" sz="6000" dirty="0"/>
          </a:p>
          <a:p>
            <a:r>
              <a:rPr lang="ja-JP" altLang="en-US" sz="6000" dirty="0"/>
              <a:t>とりのそら</a:t>
            </a:r>
            <a:r>
              <a:rPr lang="ja-JP" altLang="en-US" sz="6000" dirty="0" err="1"/>
              <a:t>ねは</a:t>
            </a:r>
            <a:endParaRPr lang="en-US" altLang="ja-JP" sz="6000" dirty="0"/>
          </a:p>
          <a:p>
            <a:endParaRPr lang="en-US" altLang="ja-JP" sz="6000" dirty="0"/>
          </a:p>
          <a:p>
            <a:r>
              <a:rPr lang="ja-JP" altLang="en-US" sz="6000" dirty="0"/>
              <a:t>はかるとも</a:t>
            </a:r>
            <a:endParaRPr lang="en-US" altLang="ja-JP" sz="6000" dirty="0"/>
          </a:p>
          <a:p>
            <a:endParaRPr lang="en-US" altLang="ja-JP" sz="6000" dirty="0"/>
          </a:p>
          <a:p>
            <a:r>
              <a:rPr lang="ja-JP" altLang="en-US" sz="6000" dirty="0" err="1"/>
              <a:t>よにあふさ</a:t>
            </a:r>
            <a:r>
              <a:rPr lang="ja-JP" altLang="en-US" sz="6000" dirty="0"/>
              <a:t>かの</a:t>
            </a:r>
            <a:endParaRPr lang="en-US" altLang="ja-JP" sz="6000" dirty="0"/>
          </a:p>
          <a:p>
            <a:endParaRPr lang="en-US" altLang="ja-JP" sz="6000" dirty="0"/>
          </a:p>
          <a:p>
            <a:r>
              <a:rPr lang="ja-JP" altLang="en-US" sz="6000" dirty="0"/>
              <a:t>せきはゆるさ</a:t>
            </a:r>
            <a:r>
              <a:rPr lang="ja-JP" altLang="en-US" sz="6000" dirty="0" err="1"/>
              <a:t>じ</a:t>
            </a:r>
            <a:endParaRPr lang="en-US" altLang="ja-JP" sz="6000" dirty="0"/>
          </a:p>
        </p:txBody>
      </p:sp>
      <p:sp>
        <p:nvSpPr>
          <p:cNvPr id="3" name="テキスト ボックス 3">
            <a:extLst>
              <a:ext uri="{FF2B5EF4-FFF2-40B4-BE49-F238E27FC236}">
                <a16:creationId xmlns:a16="http://schemas.microsoft.com/office/drawing/2014/main" id="{629BFDA5-3A0D-4C86-8BD4-4EE91B6D4E41}"/>
              </a:ext>
            </a:extLst>
          </p:cNvPr>
          <p:cNvSpPr txBox="1"/>
          <p:nvPr/>
        </p:nvSpPr>
        <p:spPr>
          <a:xfrm>
            <a:off x="11064818" y="283029"/>
            <a:ext cx="615553" cy="60997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この中にいる動物は何ですか。</a:t>
            </a:r>
            <a:endParaRPr lang="en-US" altLang="ja-JP" sz="2800" dirty="0"/>
          </a:p>
        </p:txBody>
      </p:sp>
    </p:spTree>
    <p:extLst>
      <p:ext uri="{BB962C8B-B14F-4D97-AF65-F5344CB8AC3E}">
        <p14:creationId xmlns:p14="http://schemas.microsoft.com/office/powerpoint/2010/main" val="2609603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04995"/>
          </a:xfrm>
          <a:prstGeom prst="rect">
            <a:avLst/>
          </a:prstGeom>
          <a:noFill/>
        </p:spPr>
        <p:txBody>
          <a:bodyPr vert="eaVert" wrap="square" rtlCol="0">
            <a:spAutoFit/>
          </a:bodyPr>
          <a:lstStyle/>
          <a:p>
            <a:r>
              <a:rPr lang="ja-JP" altLang="en-US" sz="6000" dirty="0" err="1"/>
              <a:t>よを</a:t>
            </a:r>
            <a:r>
              <a:rPr lang="ja-JP" altLang="en-US" sz="6000" dirty="0"/>
              <a:t>こめて</a:t>
            </a:r>
            <a:endParaRPr lang="en-US" altLang="ja-JP" sz="6000" dirty="0"/>
          </a:p>
          <a:p>
            <a:endParaRPr lang="en-US" altLang="ja-JP" sz="6000" dirty="0"/>
          </a:p>
          <a:p>
            <a:r>
              <a:rPr lang="ja-JP" altLang="en-US" sz="6000" dirty="0">
                <a:solidFill>
                  <a:srgbClr val="FF0000"/>
                </a:solidFill>
              </a:rPr>
              <a:t>とり</a:t>
            </a:r>
            <a:r>
              <a:rPr lang="ja-JP" altLang="en-US" sz="6000" dirty="0"/>
              <a:t>のそら</a:t>
            </a:r>
            <a:r>
              <a:rPr lang="ja-JP" altLang="en-US" sz="6000" dirty="0" err="1"/>
              <a:t>ねは</a:t>
            </a:r>
            <a:endParaRPr lang="en-US" altLang="ja-JP" sz="6000" dirty="0"/>
          </a:p>
          <a:p>
            <a:endParaRPr lang="en-US" altLang="ja-JP" sz="6000" dirty="0"/>
          </a:p>
          <a:p>
            <a:r>
              <a:rPr lang="ja-JP" altLang="en-US" sz="6000" dirty="0"/>
              <a:t>はかるとも</a:t>
            </a:r>
            <a:endParaRPr lang="en-US" altLang="ja-JP" sz="6000" dirty="0"/>
          </a:p>
          <a:p>
            <a:endParaRPr lang="en-US" altLang="ja-JP" sz="6000" dirty="0"/>
          </a:p>
          <a:p>
            <a:r>
              <a:rPr lang="ja-JP" altLang="en-US" sz="6000" dirty="0" err="1"/>
              <a:t>よにあふさ</a:t>
            </a:r>
            <a:r>
              <a:rPr lang="ja-JP" altLang="en-US" sz="6000" dirty="0"/>
              <a:t>かの</a:t>
            </a:r>
            <a:endParaRPr lang="en-US" altLang="ja-JP" sz="6000" dirty="0"/>
          </a:p>
          <a:p>
            <a:endParaRPr lang="en-US" altLang="ja-JP" sz="6000" dirty="0"/>
          </a:p>
          <a:p>
            <a:r>
              <a:rPr lang="ja-JP" altLang="en-US" sz="6000" dirty="0"/>
              <a:t>せきはゆるさ</a:t>
            </a:r>
            <a:r>
              <a:rPr lang="ja-JP" altLang="en-US" sz="6000" dirty="0" err="1"/>
              <a:t>じ</a:t>
            </a:r>
            <a:endParaRPr lang="en-US" altLang="ja-JP" sz="6000" dirty="0"/>
          </a:p>
        </p:txBody>
      </p:sp>
    </p:spTree>
    <p:extLst>
      <p:ext uri="{BB962C8B-B14F-4D97-AF65-F5344CB8AC3E}">
        <p14:creationId xmlns:p14="http://schemas.microsoft.com/office/powerpoint/2010/main" val="1103987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04995"/>
          </a:xfrm>
          <a:prstGeom prst="rect">
            <a:avLst/>
          </a:prstGeom>
          <a:noFill/>
        </p:spPr>
        <p:txBody>
          <a:bodyPr vert="eaVert" wrap="square" rtlCol="0">
            <a:spAutoFit/>
          </a:bodyPr>
          <a:lstStyle/>
          <a:p>
            <a:r>
              <a:rPr lang="ja-JP" altLang="en-US" sz="6000" dirty="0" err="1"/>
              <a:t>よを</a:t>
            </a:r>
            <a:r>
              <a:rPr lang="ja-JP" altLang="en-US" sz="6000" dirty="0"/>
              <a:t>こめて</a:t>
            </a:r>
            <a:endParaRPr lang="en-US" altLang="ja-JP" sz="6000" dirty="0"/>
          </a:p>
          <a:p>
            <a:endParaRPr lang="en-US" altLang="ja-JP" sz="6000" dirty="0"/>
          </a:p>
          <a:p>
            <a:r>
              <a:rPr lang="ja-JP" altLang="en-US" sz="6000" dirty="0">
                <a:solidFill>
                  <a:srgbClr val="FF0000"/>
                </a:solidFill>
              </a:rPr>
              <a:t>とりのそら</a:t>
            </a:r>
            <a:r>
              <a:rPr lang="ja-JP" altLang="en-US" sz="6000" dirty="0" err="1">
                <a:solidFill>
                  <a:srgbClr val="FF0000"/>
                </a:solidFill>
              </a:rPr>
              <a:t>ね</a:t>
            </a:r>
            <a:r>
              <a:rPr lang="ja-JP" altLang="en-US" sz="6000" dirty="0" err="1"/>
              <a:t>は</a:t>
            </a:r>
            <a:endParaRPr lang="en-US" altLang="ja-JP" sz="6000" dirty="0"/>
          </a:p>
          <a:p>
            <a:endParaRPr lang="en-US" altLang="ja-JP" sz="6000" dirty="0"/>
          </a:p>
          <a:p>
            <a:r>
              <a:rPr lang="ja-JP" altLang="en-US" sz="6000" dirty="0"/>
              <a:t>はかるとも</a:t>
            </a:r>
            <a:endParaRPr lang="en-US" altLang="ja-JP" sz="6000" dirty="0"/>
          </a:p>
          <a:p>
            <a:endParaRPr lang="en-US" altLang="ja-JP" sz="6000" dirty="0"/>
          </a:p>
          <a:p>
            <a:r>
              <a:rPr lang="ja-JP" altLang="en-US" sz="6000" dirty="0" err="1"/>
              <a:t>よにあふさ</a:t>
            </a:r>
            <a:r>
              <a:rPr lang="ja-JP" altLang="en-US" sz="6000" dirty="0"/>
              <a:t>かの</a:t>
            </a:r>
            <a:endParaRPr lang="en-US" altLang="ja-JP" sz="6000" dirty="0"/>
          </a:p>
          <a:p>
            <a:endParaRPr lang="en-US" altLang="ja-JP" sz="6000" dirty="0"/>
          </a:p>
          <a:p>
            <a:r>
              <a:rPr lang="ja-JP" altLang="en-US" sz="6000" dirty="0"/>
              <a:t>せきはゆるさ</a:t>
            </a:r>
            <a:r>
              <a:rPr lang="ja-JP" altLang="en-US" sz="6000" dirty="0" err="1"/>
              <a:t>じ</a:t>
            </a:r>
            <a:endParaRPr lang="en-US" altLang="ja-JP" sz="6000" dirty="0"/>
          </a:p>
        </p:txBody>
      </p:sp>
      <p:sp>
        <p:nvSpPr>
          <p:cNvPr id="3" name="テキスト ボックス 3">
            <a:extLst>
              <a:ext uri="{FF2B5EF4-FFF2-40B4-BE49-F238E27FC236}">
                <a16:creationId xmlns:a16="http://schemas.microsoft.com/office/drawing/2014/main" id="{1077D26B-8FA6-49E6-9201-CEBAE43BFFA6}"/>
              </a:ext>
            </a:extLst>
          </p:cNvPr>
          <p:cNvSpPr txBox="1"/>
          <p:nvPr/>
        </p:nvSpPr>
        <p:spPr>
          <a:xfrm>
            <a:off x="11064818" y="283029"/>
            <a:ext cx="615553" cy="60997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「そらね」を漢字に直すと？。</a:t>
            </a:r>
            <a:endParaRPr lang="en-US" altLang="ja-JP" sz="2800" dirty="0"/>
          </a:p>
        </p:txBody>
      </p:sp>
    </p:spTree>
    <p:extLst>
      <p:ext uri="{BB962C8B-B14F-4D97-AF65-F5344CB8AC3E}">
        <p14:creationId xmlns:p14="http://schemas.microsoft.com/office/powerpoint/2010/main" val="604660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04995"/>
          </a:xfrm>
          <a:prstGeom prst="rect">
            <a:avLst/>
          </a:prstGeom>
          <a:noFill/>
        </p:spPr>
        <p:txBody>
          <a:bodyPr vert="eaVert" wrap="square" rtlCol="0">
            <a:spAutoFit/>
          </a:bodyPr>
          <a:lstStyle/>
          <a:p>
            <a:r>
              <a:rPr lang="ja-JP" altLang="en-US" sz="6000" dirty="0" err="1"/>
              <a:t>よを</a:t>
            </a:r>
            <a:r>
              <a:rPr lang="ja-JP" altLang="en-US" sz="6000" dirty="0"/>
              <a:t>こめて</a:t>
            </a:r>
            <a:endParaRPr lang="en-US" altLang="ja-JP" sz="6000" dirty="0"/>
          </a:p>
          <a:p>
            <a:endParaRPr lang="en-US" altLang="ja-JP" sz="6000" dirty="0"/>
          </a:p>
          <a:p>
            <a:r>
              <a:rPr lang="ja-JP" altLang="en-US" sz="6000" dirty="0">
                <a:solidFill>
                  <a:srgbClr val="FF0000"/>
                </a:solidFill>
              </a:rPr>
              <a:t>鳥の空音</a:t>
            </a:r>
            <a:r>
              <a:rPr lang="ja-JP" altLang="en-US" sz="6000" dirty="0"/>
              <a:t>は</a:t>
            </a:r>
            <a:endParaRPr lang="en-US" altLang="ja-JP" sz="6000" dirty="0"/>
          </a:p>
          <a:p>
            <a:endParaRPr lang="en-US" altLang="ja-JP" sz="6000" dirty="0"/>
          </a:p>
          <a:p>
            <a:r>
              <a:rPr lang="ja-JP" altLang="en-US" sz="6000" dirty="0"/>
              <a:t>はかるとも</a:t>
            </a:r>
            <a:endParaRPr lang="en-US" altLang="ja-JP" sz="6000" dirty="0"/>
          </a:p>
          <a:p>
            <a:endParaRPr lang="en-US" altLang="ja-JP" sz="6000" dirty="0"/>
          </a:p>
          <a:p>
            <a:r>
              <a:rPr lang="ja-JP" altLang="en-US" sz="6000" dirty="0" err="1"/>
              <a:t>よにあふさ</a:t>
            </a:r>
            <a:r>
              <a:rPr lang="ja-JP" altLang="en-US" sz="6000" dirty="0"/>
              <a:t>かの</a:t>
            </a:r>
            <a:endParaRPr lang="en-US" altLang="ja-JP" sz="6000" dirty="0"/>
          </a:p>
          <a:p>
            <a:endParaRPr lang="en-US" altLang="ja-JP" sz="6000" dirty="0"/>
          </a:p>
          <a:p>
            <a:r>
              <a:rPr lang="ja-JP" altLang="en-US" sz="6000" dirty="0"/>
              <a:t>せきはゆるさ</a:t>
            </a:r>
            <a:r>
              <a:rPr lang="ja-JP" altLang="en-US" sz="6000" dirty="0" err="1"/>
              <a:t>じ</a:t>
            </a:r>
            <a:endParaRPr lang="en-US" altLang="ja-JP" sz="6000" dirty="0"/>
          </a:p>
        </p:txBody>
      </p:sp>
      <p:sp>
        <p:nvSpPr>
          <p:cNvPr id="3" name="テキスト ボックス 3">
            <a:extLst>
              <a:ext uri="{FF2B5EF4-FFF2-40B4-BE49-F238E27FC236}">
                <a16:creationId xmlns:a16="http://schemas.microsoft.com/office/drawing/2014/main" id="{1077D26B-8FA6-49E6-9201-CEBAE43BFFA6}"/>
              </a:ext>
            </a:extLst>
          </p:cNvPr>
          <p:cNvSpPr txBox="1"/>
          <p:nvPr/>
        </p:nvSpPr>
        <p:spPr>
          <a:xfrm>
            <a:off x="11064818" y="283029"/>
            <a:ext cx="615553" cy="60997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「そらね」を漢字に直すと？。</a:t>
            </a:r>
            <a:endParaRPr lang="en-US" altLang="ja-JP" sz="2800" dirty="0"/>
          </a:p>
        </p:txBody>
      </p:sp>
    </p:spTree>
    <p:extLst>
      <p:ext uri="{BB962C8B-B14F-4D97-AF65-F5344CB8AC3E}">
        <p14:creationId xmlns:p14="http://schemas.microsoft.com/office/powerpoint/2010/main" val="4290254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04995"/>
          </a:xfrm>
          <a:prstGeom prst="rect">
            <a:avLst/>
          </a:prstGeom>
          <a:noFill/>
        </p:spPr>
        <p:txBody>
          <a:bodyPr vert="eaVert" wrap="square" rtlCol="0">
            <a:spAutoFit/>
          </a:bodyPr>
          <a:lstStyle/>
          <a:p>
            <a:r>
              <a:rPr lang="ja-JP" altLang="en-US" sz="6000" dirty="0" err="1"/>
              <a:t>よを</a:t>
            </a:r>
            <a:r>
              <a:rPr lang="ja-JP" altLang="en-US" sz="6000" dirty="0"/>
              <a:t>こめて</a:t>
            </a:r>
            <a:endParaRPr lang="en-US" altLang="ja-JP" sz="6000" dirty="0"/>
          </a:p>
          <a:p>
            <a:endParaRPr lang="en-US" altLang="ja-JP" sz="6000" dirty="0"/>
          </a:p>
          <a:p>
            <a:r>
              <a:rPr lang="ja-JP" altLang="en-US" sz="6000" dirty="0"/>
              <a:t>鳥の空音は</a:t>
            </a:r>
            <a:endParaRPr lang="en-US" altLang="ja-JP" sz="6000" dirty="0"/>
          </a:p>
          <a:p>
            <a:r>
              <a:rPr lang="ja-JP" altLang="en-US" sz="6000" dirty="0"/>
              <a:t>　　　　</a:t>
            </a:r>
            <a:endParaRPr lang="en-US" altLang="ja-JP" sz="6000" dirty="0"/>
          </a:p>
          <a:p>
            <a:r>
              <a:rPr lang="ja-JP" altLang="en-US" sz="6000" dirty="0">
                <a:solidFill>
                  <a:srgbClr val="FF0000"/>
                </a:solidFill>
              </a:rPr>
              <a:t>はかる</a:t>
            </a:r>
            <a:r>
              <a:rPr lang="ja-JP" altLang="en-US" sz="6000" dirty="0"/>
              <a:t>とも</a:t>
            </a:r>
            <a:endParaRPr lang="en-US" altLang="ja-JP" sz="6000" dirty="0"/>
          </a:p>
          <a:p>
            <a:endParaRPr lang="en-US" altLang="ja-JP" sz="6000" dirty="0"/>
          </a:p>
          <a:p>
            <a:r>
              <a:rPr lang="ja-JP" altLang="en-US" sz="6000" dirty="0" err="1"/>
              <a:t>よにあふさ</a:t>
            </a:r>
            <a:r>
              <a:rPr lang="ja-JP" altLang="en-US" sz="6000" dirty="0"/>
              <a:t>かの</a:t>
            </a:r>
            <a:endParaRPr lang="en-US" altLang="ja-JP" sz="6000" dirty="0"/>
          </a:p>
          <a:p>
            <a:endParaRPr lang="en-US" altLang="ja-JP" sz="6000" dirty="0"/>
          </a:p>
          <a:p>
            <a:r>
              <a:rPr lang="ja-JP" altLang="en-US" sz="6000" dirty="0"/>
              <a:t>せきはゆるさ</a:t>
            </a:r>
            <a:r>
              <a:rPr lang="ja-JP" altLang="en-US" sz="6000" dirty="0" err="1"/>
              <a:t>じ</a:t>
            </a:r>
            <a:endParaRPr lang="en-US" altLang="ja-JP" sz="6000" dirty="0"/>
          </a:p>
        </p:txBody>
      </p:sp>
    </p:spTree>
    <p:extLst>
      <p:ext uri="{BB962C8B-B14F-4D97-AF65-F5344CB8AC3E}">
        <p14:creationId xmlns:p14="http://schemas.microsoft.com/office/powerpoint/2010/main" val="2650665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04995"/>
          </a:xfrm>
          <a:prstGeom prst="rect">
            <a:avLst/>
          </a:prstGeom>
          <a:noFill/>
        </p:spPr>
        <p:txBody>
          <a:bodyPr vert="eaVert" wrap="square" rtlCol="0">
            <a:spAutoFit/>
          </a:bodyPr>
          <a:lstStyle/>
          <a:p>
            <a:r>
              <a:rPr lang="ja-JP" altLang="en-US" sz="6000" dirty="0" err="1"/>
              <a:t>よを</a:t>
            </a:r>
            <a:r>
              <a:rPr lang="ja-JP" altLang="en-US" sz="6000" dirty="0"/>
              <a:t>こめて</a:t>
            </a:r>
            <a:endParaRPr lang="en-US" altLang="ja-JP" sz="6000" dirty="0"/>
          </a:p>
          <a:p>
            <a:endParaRPr lang="en-US" altLang="ja-JP" sz="6000" dirty="0"/>
          </a:p>
          <a:p>
            <a:r>
              <a:rPr lang="ja-JP" altLang="en-US" sz="6000" dirty="0"/>
              <a:t>鳥の空音は</a:t>
            </a:r>
            <a:endParaRPr lang="en-US" altLang="ja-JP" sz="6000" dirty="0"/>
          </a:p>
          <a:p>
            <a:endParaRPr lang="en-US" altLang="ja-JP" sz="6000" dirty="0"/>
          </a:p>
          <a:p>
            <a:r>
              <a:rPr lang="ja-JP" altLang="en-US" sz="6000" dirty="0"/>
              <a:t>はかるとも</a:t>
            </a:r>
            <a:endParaRPr lang="en-US" altLang="ja-JP" sz="6000" dirty="0"/>
          </a:p>
          <a:p>
            <a:endParaRPr lang="en-US" altLang="ja-JP" sz="6000" dirty="0"/>
          </a:p>
          <a:p>
            <a:r>
              <a:rPr lang="ja-JP" altLang="en-US" sz="6000" dirty="0" err="1"/>
              <a:t>よに</a:t>
            </a:r>
            <a:r>
              <a:rPr lang="ja-JP" altLang="en-US" sz="6000" dirty="0" err="1">
                <a:solidFill>
                  <a:srgbClr val="FF0000"/>
                </a:solidFill>
              </a:rPr>
              <a:t>あふさ</a:t>
            </a:r>
            <a:r>
              <a:rPr lang="ja-JP" altLang="en-US" sz="6000" dirty="0">
                <a:solidFill>
                  <a:srgbClr val="FF0000"/>
                </a:solidFill>
              </a:rPr>
              <a:t>かの</a:t>
            </a:r>
            <a:endParaRPr lang="en-US" altLang="ja-JP" sz="6000" dirty="0">
              <a:solidFill>
                <a:srgbClr val="FF0000"/>
              </a:solidFill>
            </a:endParaRPr>
          </a:p>
          <a:p>
            <a:endParaRPr lang="en-US" altLang="ja-JP" sz="6000" dirty="0">
              <a:solidFill>
                <a:srgbClr val="FF0000"/>
              </a:solidFill>
            </a:endParaRPr>
          </a:p>
          <a:p>
            <a:r>
              <a:rPr lang="ja-JP" altLang="en-US" sz="6000" dirty="0">
                <a:solidFill>
                  <a:srgbClr val="FF0000"/>
                </a:solidFill>
              </a:rPr>
              <a:t>せき</a:t>
            </a:r>
            <a:r>
              <a:rPr lang="ja-JP" altLang="en-US" sz="6000" dirty="0"/>
              <a:t>はゆるさ</a:t>
            </a:r>
            <a:r>
              <a:rPr lang="ja-JP" altLang="en-US" sz="6000" dirty="0" err="1"/>
              <a:t>じ</a:t>
            </a:r>
            <a:endParaRPr lang="en-US" altLang="ja-JP" sz="6000" dirty="0"/>
          </a:p>
        </p:txBody>
      </p:sp>
    </p:spTree>
    <p:extLst>
      <p:ext uri="{BB962C8B-B14F-4D97-AF65-F5344CB8AC3E}">
        <p14:creationId xmlns:p14="http://schemas.microsoft.com/office/powerpoint/2010/main" val="208105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024663" y="528034"/>
            <a:ext cx="5724644" cy="6104995"/>
          </a:xfrm>
          <a:prstGeom prst="rect">
            <a:avLst/>
          </a:prstGeom>
          <a:noFill/>
        </p:spPr>
        <p:txBody>
          <a:bodyPr vert="eaVert" wrap="square" rtlCol="0">
            <a:spAutoFit/>
          </a:bodyPr>
          <a:lstStyle/>
          <a:p>
            <a:r>
              <a:rPr lang="ja-JP" altLang="en-US" sz="6000" dirty="0"/>
              <a:t>これやこの</a:t>
            </a:r>
            <a:endParaRPr lang="en-US" altLang="ja-JP" sz="6000" dirty="0"/>
          </a:p>
          <a:p>
            <a:r>
              <a:rPr lang="ja-JP" altLang="en-US" sz="6000" dirty="0"/>
              <a:t>ゆくも</a:t>
            </a:r>
            <a:r>
              <a:rPr lang="ja-JP" altLang="en-US" sz="6000" dirty="0" err="1"/>
              <a:t>か</a:t>
            </a:r>
            <a:r>
              <a:rPr lang="ja-JP" altLang="en-US" sz="6000" dirty="0"/>
              <a:t>へるも</a:t>
            </a:r>
            <a:endParaRPr lang="en-US" altLang="ja-JP" sz="6000" dirty="0"/>
          </a:p>
          <a:p>
            <a:r>
              <a:rPr lang="ja-JP" altLang="en-US" sz="6000" dirty="0"/>
              <a:t>わかれては</a:t>
            </a:r>
            <a:endParaRPr lang="en-US" altLang="ja-JP" sz="6000" dirty="0"/>
          </a:p>
          <a:p>
            <a:r>
              <a:rPr lang="ja-JP" altLang="en-US" sz="6000" dirty="0"/>
              <a:t>しるもしらぬも</a:t>
            </a:r>
            <a:endParaRPr lang="en-US" altLang="ja-JP" sz="6000" dirty="0"/>
          </a:p>
          <a:p>
            <a:r>
              <a:rPr lang="ja-JP" altLang="en-US" sz="6000" dirty="0" err="1">
                <a:solidFill>
                  <a:srgbClr val="FF0000"/>
                </a:solidFill>
              </a:rPr>
              <a:t>あふさ</a:t>
            </a:r>
            <a:r>
              <a:rPr lang="ja-JP" altLang="en-US" sz="6000" dirty="0">
                <a:solidFill>
                  <a:srgbClr val="FF0000"/>
                </a:solidFill>
              </a:rPr>
              <a:t>かのせき</a:t>
            </a:r>
            <a:endParaRPr lang="en-US" altLang="ja-JP" sz="6000" dirty="0">
              <a:solidFill>
                <a:srgbClr val="FF0000"/>
              </a:solidFill>
            </a:endParaRPr>
          </a:p>
          <a:p>
            <a:r>
              <a:rPr lang="ja-JP" altLang="en-US" sz="6000" dirty="0">
                <a:solidFill>
                  <a:srgbClr val="FF0000"/>
                </a:solidFill>
              </a:rPr>
              <a:t>　</a:t>
            </a:r>
            <a:r>
              <a:rPr lang="en-US" altLang="ja-JP" sz="6000" dirty="0">
                <a:solidFill>
                  <a:srgbClr val="FF0000"/>
                </a:solidFill>
              </a:rPr>
              <a:t>(</a:t>
            </a:r>
            <a:r>
              <a:rPr lang="ja-JP" altLang="en-US" sz="6000" dirty="0">
                <a:solidFill>
                  <a:srgbClr val="FF0000"/>
                </a:solidFill>
              </a:rPr>
              <a:t>逢坂の関）</a:t>
            </a:r>
            <a:endParaRPr lang="en-US" altLang="ja-JP" sz="6000" dirty="0">
              <a:solidFill>
                <a:srgbClr val="FF0000"/>
              </a:solidFill>
            </a:endParaRPr>
          </a:p>
        </p:txBody>
      </p:sp>
      <p:pic>
        <p:nvPicPr>
          <p:cNvPr id="6" name="図 5" descr="建物 が含まれている画像&#10;&#10;自動的に生成された説明">
            <a:extLst>
              <a:ext uri="{FF2B5EF4-FFF2-40B4-BE49-F238E27FC236}">
                <a16:creationId xmlns:a16="http://schemas.microsoft.com/office/drawing/2014/main" id="{D14DDFBC-BA1A-4EE0-BCDB-3AB9CCAFC9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86" y="1276656"/>
            <a:ext cx="3941482" cy="5356373"/>
          </a:xfrm>
          <a:prstGeom prst="rect">
            <a:avLst/>
          </a:prstGeom>
        </p:spPr>
      </p:pic>
    </p:spTree>
    <p:extLst>
      <p:ext uri="{BB962C8B-B14F-4D97-AF65-F5344CB8AC3E}">
        <p14:creationId xmlns:p14="http://schemas.microsoft.com/office/powerpoint/2010/main" val="1118756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688650" y="5481994"/>
            <a:ext cx="3570208" cy="1107996"/>
          </a:xfrm>
          <a:prstGeom prst="rect">
            <a:avLst/>
          </a:prstGeom>
          <a:noFill/>
        </p:spPr>
        <p:txBody>
          <a:bodyPr wrap="none" rtlCol="0">
            <a:spAutoFit/>
          </a:bodyPr>
          <a:lstStyle/>
          <a:p>
            <a:r>
              <a:rPr lang="ja-JP" altLang="en-US" sz="6600" dirty="0"/>
              <a:t>清少納言</a:t>
            </a:r>
            <a:endParaRPr kumimoji="1" lang="ja-JP" altLang="en-US" dirty="0"/>
          </a:p>
        </p:txBody>
      </p:sp>
      <p:pic>
        <p:nvPicPr>
          <p:cNvPr id="4" name="図 3">
            <a:extLst>
              <a:ext uri="{FF2B5EF4-FFF2-40B4-BE49-F238E27FC236}">
                <a16:creationId xmlns:a16="http://schemas.microsoft.com/office/drawing/2014/main" id="{CA465972-F833-44FD-A2BE-54F91CFA76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3421" y="213419"/>
            <a:ext cx="3805437" cy="5171492"/>
          </a:xfrm>
          <a:prstGeom prst="rect">
            <a:avLst/>
          </a:prstGeom>
        </p:spPr>
      </p:pic>
    </p:spTree>
    <p:extLst>
      <p:ext uri="{BB962C8B-B14F-4D97-AF65-F5344CB8AC3E}">
        <p14:creationId xmlns:p14="http://schemas.microsoft.com/office/powerpoint/2010/main" val="1435069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B41A25C-FD2F-4E0B-B3E5-2145A773AE43}"/>
              </a:ext>
            </a:extLst>
          </p:cNvPr>
          <p:cNvPicPr>
            <a:picLocks noChangeAspect="1"/>
          </p:cNvPicPr>
          <p:nvPr/>
        </p:nvPicPr>
        <p:blipFill>
          <a:blip r:embed="rId3"/>
          <a:stretch>
            <a:fillRect/>
          </a:stretch>
        </p:blipFill>
        <p:spPr>
          <a:xfrm flipH="1">
            <a:off x="3398519" y="1165067"/>
            <a:ext cx="5105628" cy="5391150"/>
          </a:xfrm>
          <a:prstGeom prst="rect">
            <a:avLst/>
          </a:prstGeom>
        </p:spPr>
      </p:pic>
      <p:sp>
        <p:nvSpPr>
          <p:cNvPr id="3" name="吹き出し: 角を丸めた四角形 2">
            <a:extLst>
              <a:ext uri="{FF2B5EF4-FFF2-40B4-BE49-F238E27FC236}">
                <a16:creationId xmlns:a16="http://schemas.microsoft.com/office/drawing/2014/main" id="{3BAFDF41-A551-404F-8FF9-6CFAAF5143C0}"/>
              </a:ext>
            </a:extLst>
          </p:cNvPr>
          <p:cNvSpPr/>
          <p:nvPr/>
        </p:nvSpPr>
        <p:spPr>
          <a:xfrm>
            <a:off x="283811" y="828959"/>
            <a:ext cx="2688445" cy="1311941"/>
          </a:xfrm>
          <a:prstGeom prst="wedgeRoundRectCallout">
            <a:avLst>
              <a:gd name="adj1" fmla="val 72660"/>
              <a:gd name="adj2" fmla="val 63596"/>
              <a:gd name="adj3" fmla="val 16667"/>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a:t>この前は、にわとりの</a:t>
            </a:r>
            <a:endParaRPr lang="en-US" altLang="ja-JP" dirty="0"/>
          </a:p>
          <a:p>
            <a:pPr algn="ctr"/>
            <a:r>
              <a:rPr lang="ja-JP" altLang="en-US" dirty="0"/>
              <a:t>鳴き声が聞こえたから、</a:t>
            </a:r>
            <a:endParaRPr lang="en-US" altLang="ja-JP" dirty="0"/>
          </a:p>
          <a:p>
            <a:pPr algn="ctr"/>
            <a:r>
              <a:rPr lang="ja-JP" altLang="en-US" dirty="0"/>
              <a:t>あわててかえることに</a:t>
            </a:r>
            <a:endParaRPr lang="en-US" altLang="ja-JP" dirty="0"/>
          </a:p>
          <a:p>
            <a:pPr algn="ctr"/>
            <a:r>
              <a:rPr lang="ja-JP" altLang="en-US" dirty="0"/>
              <a:t>なってしまったよ。</a:t>
            </a:r>
            <a:endParaRPr lang="en-US" altLang="ja-JP" dirty="0"/>
          </a:p>
        </p:txBody>
      </p:sp>
      <p:sp>
        <p:nvSpPr>
          <p:cNvPr id="4" name="吹き出し: 角を丸めた四角形 3">
            <a:extLst>
              <a:ext uri="{FF2B5EF4-FFF2-40B4-BE49-F238E27FC236}">
                <a16:creationId xmlns:a16="http://schemas.microsoft.com/office/drawing/2014/main" id="{3192C76F-F30B-46E5-8BBC-B94306B6E3AC}"/>
              </a:ext>
            </a:extLst>
          </p:cNvPr>
          <p:cNvSpPr/>
          <p:nvPr/>
        </p:nvSpPr>
        <p:spPr>
          <a:xfrm>
            <a:off x="8490726" y="1101915"/>
            <a:ext cx="3648958" cy="1311941"/>
          </a:xfrm>
          <a:prstGeom prst="wedgeRoundRectCallout">
            <a:avLst>
              <a:gd name="adj1" fmla="val -72537"/>
              <a:gd name="adj2" fmla="val 124019"/>
              <a:gd name="adj3" fmla="val 16667"/>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a:t>あのニワトリの声は、</a:t>
            </a:r>
            <a:endParaRPr lang="en-US" altLang="ja-JP" dirty="0"/>
          </a:p>
          <a:p>
            <a:pPr algn="ctr"/>
            <a:r>
              <a:rPr lang="ja-JP" altLang="en-US" dirty="0"/>
              <a:t>だれかに言わせた鳴き声よ！</a:t>
            </a:r>
            <a:endParaRPr lang="en-US" altLang="ja-JP" dirty="0"/>
          </a:p>
          <a:p>
            <a:pPr algn="ctr"/>
            <a:r>
              <a:rPr lang="ja-JP" altLang="en-US" dirty="0"/>
              <a:t>函谷関の番人と同じように</a:t>
            </a:r>
            <a:endParaRPr lang="en-US" altLang="ja-JP" dirty="0"/>
          </a:p>
          <a:p>
            <a:pPr algn="ctr"/>
            <a:r>
              <a:rPr lang="ja-JP" altLang="en-US" dirty="0"/>
              <a:t>私をだましているわよね！</a:t>
            </a:r>
            <a:endParaRPr lang="en-US" altLang="ja-JP" dirty="0"/>
          </a:p>
        </p:txBody>
      </p:sp>
      <p:sp>
        <p:nvSpPr>
          <p:cNvPr id="5" name="吹き出し: 角を丸めた四角形 4">
            <a:extLst>
              <a:ext uri="{FF2B5EF4-FFF2-40B4-BE49-F238E27FC236}">
                <a16:creationId xmlns:a16="http://schemas.microsoft.com/office/drawing/2014/main" id="{D959056C-F34B-46EC-AD97-BABD171BA65E}"/>
              </a:ext>
            </a:extLst>
          </p:cNvPr>
          <p:cNvSpPr/>
          <p:nvPr/>
        </p:nvSpPr>
        <p:spPr>
          <a:xfrm>
            <a:off x="1" y="2250600"/>
            <a:ext cx="3411940" cy="1311941"/>
          </a:xfrm>
          <a:prstGeom prst="wedgeRoundRectCallout">
            <a:avLst>
              <a:gd name="adj1" fmla="val 72660"/>
              <a:gd name="adj2" fmla="val 63596"/>
              <a:gd name="adj3" fmla="val 16667"/>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a:t>そんなことはないよ。</a:t>
            </a:r>
            <a:endParaRPr lang="en-US" altLang="ja-JP" dirty="0"/>
          </a:p>
          <a:p>
            <a:pPr algn="ctr"/>
            <a:r>
              <a:rPr lang="ja-JP" altLang="en-US" dirty="0"/>
              <a:t>あなたは函谷関よりも逢坂の関</a:t>
            </a:r>
            <a:endParaRPr lang="en-US" altLang="ja-JP" dirty="0"/>
          </a:p>
          <a:p>
            <a:pPr algn="ctr"/>
            <a:r>
              <a:rPr lang="ja-JP" altLang="en-US" dirty="0"/>
              <a:t>（人と人を結ぶ存在）の方が</a:t>
            </a:r>
            <a:endParaRPr lang="en-US" altLang="ja-JP" dirty="0"/>
          </a:p>
          <a:p>
            <a:pPr algn="ctr"/>
            <a:r>
              <a:rPr lang="ja-JP" altLang="en-US" dirty="0"/>
              <a:t>似合っているよ。</a:t>
            </a:r>
            <a:endParaRPr lang="en-US" altLang="ja-JP" dirty="0"/>
          </a:p>
        </p:txBody>
      </p:sp>
      <p:sp>
        <p:nvSpPr>
          <p:cNvPr id="6" name="吹き出し: 角を丸めた四角形 5">
            <a:extLst>
              <a:ext uri="{FF2B5EF4-FFF2-40B4-BE49-F238E27FC236}">
                <a16:creationId xmlns:a16="http://schemas.microsoft.com/office/drawing/2014/main" id="{DC02D4F5-0656-4212-8814-D4A5D4D00A24}"/>
              </a:ext>
            </a:extLst>
          </p:cNvPr>
          <p:cNvSpPr/>
          <p:nvPr/>
        </p:nvSpPr>
        <p:spPr>
          <a:xfrm>
            <a:off x="8342113" y="3646241"/>
            <a:ext cx="3648958" cy="565711"/>
          </a:xfrm>
          <a:prstGeom prst="wedgeRoundRectCallout">
            <a:avLst>
              <a:gd name="adj1" fmla="val -58062"/>
              <a:gd name="adj2" fmla="val 124452"/>
              <a:gd name="adj3" fmla="val 16667"/>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a:t>夜をこめて～</a:t>
            </a:r>
            <a:endParaRPr lang="en-US" altLang="ja-JP" dirty="0"/>
          </a:p>
        </p:txBody>
      </p:sp>
    </p:spTree>
    <p:extLst>
      <p:ext uri="{BB962C8B-B14F-4D97-AF65-F5344CB8AC3E}">
        <p14:creationId xmlns:p14="http://schemas.microsoft.com/office/powerpoint/2010/main" val="131954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492818" y="499636"/>
            <a:ext cx="4801314" cy="6104995"/>
          </a:xfrm>
          <a:prstGeom prst="rect">
            <a:avLst/>
          </a:prstGeom>
          <a:noFill/>
        </p:spPr>
        <p:txBody>
          <a:bodyPr vert="eaVert" wrap="square" rtlCol="0">
            <a:spAutoFit/>
          </a:bodyPr>
          <a:lstStyle/>
          <a:p>
            <a:r>
              <a:rPr lang="ja-JP" altLang="en-US" sz="6000" dirty="0"/>
              <a:t>夜をこめて</a:t>
            </a:r>
            <a:endParaRPr lang="en-US" altLang="ja-JP" sz="6000" dirty="0"/>
          </a:p>
          <a:p>
            <a:r>
              <a:rPr lang="ja-JP" altLang="en-US" sz="6000" dirty="0"/>
              <a:t>鳥の空音は</a:t>
            </a:r>
            <a:endParaRPr lang="en-US" altLang="ja-JP" sz="6000" dirty="0"/>
          </a:p>
          <a:p>
            <a:r>
              <a:rPr lang="ja-JP" altLang="en-US" sz="6000" dirty="0"/>
              <a:t>はかるとも</a:t>
            </a:r>
            <a:endParaRPr lang="en-US" altLang="ja-JP" sz="6000" dirty="0"/>
          </a:p>
          <a:p>
            <a:r>
              <a:rPr lang="ja-JP" altLang="en-US" sz="6000" dirty="0"/>
              <a:t>よにあふさかの</a:t>
            </a:r>
            <a:endParaRPr lang="en-US" altLang="ja-JP" sz="6000" dirty="0"/>
          </a:p>
          <a:p>
            <a:r>
              <a:rPr lang="ja-JP" altLang="en-US" sz="6000" dirty="0"/>
              <a:t>関はゆるさじ</a:t>
            </a:r>
            <a:endParaRPr lang="en-US" altLang="ja-JP" sz="6000" dirty="0"/>
          </a:p>
        </p:txBody>
      </p:sp>
      <p:sp>
        <p:nvSpPr>
          <p:cNvPr id="3" name="テキスト ボックス 2">
            <a:extLst>
              <a:ext uri="{FF2B5EF4-FFF2-40B4-BE49-F238E27FC236}">
                <a16:creationId xmlns:a16="http://schemas.microsoft.com/office/drawing/2014/main" id="{D431C83C-4EAC-47C9-9CEC-4B71FCB9843A}"/>
              </a:ext>
            </a:extLst>
          </p:cNvPr>
          <p:cNvSpPr txBox="1"/>
          <p:nvPr/>
        </p:nvSpPr>
        <p:spPr>
          <a:xfrm>
            <a:off x="3192519" y="185971"/>
            <a:ext cx="1477328" cy="6474699"/>
          </a:xfrm>
          <a:prstGeom prst="rect">
            <a:avLst/>
          </a:prstGeom>
          <a:solidFill>
            <a:schemeClr val="accent2">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夜の明けないうちに、ニワトリの鳴きまねでだまそうとしても、逢坂の関は通ることを許さないわ。</a:t>
            </a:r>
            <a:endParaRPr lang="en-US" altLang="ja-JP" sz="2800" dirty="0"/>
          </a:p>
        </p:txBody>
      </p:sp>
    </p:spTree>
    <p:extLst>
      <p:ext uri="{BB962C8B-B14F-4D97-AF65-F5344CB8AC3E}">
        <p14:creationId xmlns:p14="http://schemas.microsoft.com/office/powerpoint/2010/main" val="203643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76322</TotalTime>
  <Words>630</Words>
  <Application>Microsoft Office PowerPoint</Application>
  <PresentationFormat>ワイド画面</PresentationFormat>
  <Paragraphs>134</Paragraphs>
  <Slides>13</Slides>
  <Notes>12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13</vt:i4>
      </vt:variant>
    </vt:vector>
  </HeadingPairs>
  <TitlesOfParts>
    <vt:vector size="17" baseType="lpstr">
      <vt:lpstr>Arial</vt:lpstr>
      <vt:lpstr>Calibri</vt:lpstr>
      <vt:lpstr>Calibri Light</vt:lpstr>
      <vt:lpstr>Office テーマ</vt:lpstr>
      <vt:lpstr>おもしろ百人一首授業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おもしろ百人一首授業</dc:title>
  <dc:creator>kosho@mvd.biglobe.ne.jp</dc:creator>
  <cp:lastModifiedBy>溝口 佳成</cp:lastModifiedBy>
  <cp:revision>107</cp:revision>
  <dcterms:created xsi:type="dcterms:W3CDTF">2018-06-09T11:59:33Z</dcterms:created>
  <dcterms:modified xsi:type="dcterms:W3CDTF">2022-02-25T21:46:40Z</dcterms:modified>
</cp:coreProperties>
</file>